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5"/>
  </p:notesMasterIdLst>
  <p:sldIdLst>
    <p:sldId id="258" r:id="rId2"/>
    <p:sldId id="286" r:id="rId3"/>
    <p:sldId id="288" r:id="rId4"/>
    <p:sldId id="287" r:id="rId5"/>
    <p:sldId id="310" r:id="rId6"/>
    <p:sldId id="311" r:id="rId7"/>
    <p:sldId id="309" r:id="rId8"/>
    <p:sldId id="312" r:id="rId9"/>
    <p:sldId id="313" r:id="rId10"/>
    <p:sldId id="314" r:id="rId11"/>
    <p:sldId id="315" r:id="rId12"/>
    <p:sldId id="316" r:id="rId13"/>
    <p:sldId id="317" r:id="rId14"/>
    <p:sldId id="323" r:id="rId15"/>
    <p:sldId id="318" r:id="rId16"/>
    <p:sldId id="320" r:id="rId17"/>
    <p:sldId id="303" r:id="rId18"/>
    <p:sldId id="304" r:id="rId19"/>
    <p:sldId id="322" r:id="rId20"/>
    <p:sldId id="306" r:id="rId21"/>
    <p:sldId id="307" r:id="rId22"/>
    <p:sldId id="308" r:id="rId23"/>
    <p:sldId id="285" r:id="rId24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42"/>
    <a:srgbClr val="1A415D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04" autoAdjust="0"/>
    <p:restoredTop sz="94666"/>
  </p:normalViewPr>
  <p:slideViewPr>
    <p:cSldViewPr snapToGrid="0" snapToObjects="1">
      <p:cViewPr>
        <p:scale>
          <a:sx n="105" d="100"/>
          <a:sy n="105" d="100"/>
        </p:scale>
        <p:origin x="424" y="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384DCC-B01F-1645-B9BA-5556BEA77317}" type="datetimeFigureOut">
              <a:rPr lang="en-US" smtClean="0"/>
              <a:t>12/11/18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93F054-EC9C-4F41-BB4C-D18CF65055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6537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Y:\IMMAGINE _COORDINATA_2014\PPT\loghi_PNG\01_polimi_centrato_BN_negativo_outlin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4454" y="395873"/>
            <a:ext cx="1442830" cy="1106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6" name="Rettangolo 125"/>
          <p:cNvSpPr/>
          <p:nvPr userDrawn="1"/>
        </p:nvSpPr>
        <p:spPr>
          <a:xfrm>
            <a:off x="0" y="1834176"/>
            <a:ext cx="9144000" cy="5023823"/>
          </a:xfrm>
          <a:prstGeom prst="rect">
            <a:avLst/>
          </a:prstGeom>
          <a:solidFill>
            <a:srgbClr val="1A415D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38482" y="18351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11/12/18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11/12/18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it-IT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23D4428-27DA-40A2-9A53-86554DC7B964}" type="datetimeFigureOut">
              <a:rPr lang="it-IT" smtClean="0"/>
              <a:pPr/>
              <a:t>11/12/18</a:t>
            </a:fld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FBB51B2B-FB1A-4EC9-89AB-BE47CA0B2AC7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17441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it-IT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it-IT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275183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3600"/>
            </a:lvl1pPr>
          </a:lstStyle>
          <a:p>
            <a:r>
              <a:rPr lang="it-IT" dirty="0" smtClean="0"/>
              <a:t>Fare clic per modificare lo stile del titolo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 smtClean="0"/>
              <a:t>Fare clic per modificare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  <p:sp>
        <p:nvSpPr>
          <p:cNvPr id="129" name="Rettangolo 128"/>
          <p:cNvSpPr/>
          <p:nvPr userDrawn="1"/>
        </p:nvSpPr>
        <p:spPr>
          <a:xfrm>
            <a:off x="0" y="6229350"/>
            <a:ext cx="9144000" cy="6381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051" name="Picture 3" descr="Y:\IMMAGINE _COORDINATA_2014\PPT\loghi_PNG\03_Polimi_bandiera-1riga_BN_negativo_outlin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9" y="6262075"/>
            <a:ext cx="3038475" cy="57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1" name="Picture 3" descr="Y:\IMMAGINE _COORDINATA_2014\PPT\loghi_PNG\03_Polimi_bandiera-1riga_BN_negativo_outline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0998" y="6262075"/>
            <a:ext cx="3038475" cy="574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11/12/18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11/12/18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11/12/18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11/12/18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11/12/18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11/12/18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 smtClean="0"/>
              <a:t>Fare clic per modificare lo stile del titolo</a:t>
            </a:r>
            <a:endParaRPr lang="it-IT"/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pPr/>
              <a:t>11/12/18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pPr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 smtClean="0"/>
              <a:t>Fare clic per modificare stile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 smtClean="0"/>
              <a:t>Fare clic per modificare gli stili del testo dello schema</a:t>
            </a:r>
          </a:p>
          <a:p>
            <a:pPr lvl="1"/>
            <a:r>
              <a:rPr lang="it-IT" dirty="0" smtClean="0"/>
              <a:t>Secondo livello</a:t>
            </a:r>
          </a:p>
          <a:p>
            <a:pPr lvl="2"/>
            <a:r>
              <a:rPr lang="it-IT" dirty="0" smtClean="0"/>
              <a:t>Terzo livello</a:t>
            </a:r>
          </a:p>
          <a:p>
            <a:pPr lvl="3"/>
            <a:r>
              <a:rPr lang="it-IT" dirty="0" smtClean="0"/>
              <a:t>Quarto livello</a:t>
            </a:r>
          </a:p>
          <a:p>
            <a:pPr lvl="4"/>
            <a:r>
              <a:rPr lang="it-IT" dirty="0" smtClean="0"/>
              <a:t>Quinto livello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iming>
    <p:tnLst>
      <p:par>
        <p:cTn id="1" dur="indefinite" restart="never" nodeType="tmRoot"/>
      </p:par>
    </p:tnLst>
  </p:timing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tx2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980" y="242386"/>
            <a:ext cx="3084576" cy="1301496"/>
          </a:xfrm>
          <a:prstGeom prst="rect">
            <a:avLst/>
          </a:prstGeom>
        </p:spPr>
      </p:pic>
      <p:sp>
        <p:nvSpPr>
          <p:cNvPr id="7" name="Text Box 19"/>
          <p:cNvSpPr txBox="1">
            <a:spLocks noChangeArrowheads="1"/>
          </p:cNvSpPr>
          <p:nvPr/>
        </p:nvSpPr>
        <p:spPr bwMode="auto">
          <a:xfrm>
            <a:off x="1923393" y="3201227"/>
            <a:ext cx="6349750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r>
              <a:rPr lang="en-US" sz="3200" b="1" noProof="1" smtClean="0">
                <a:solidFill>
                  <a:schemeClr val="bg1"/>
                </a:solidFill>
              </a:rPr>
              <a:t>Object Classiﬁcation and Counting with Count-ception Network</a:t>
            </a:r>
            <a:endParaRPr lang="en-US" sz="3200" b="1" noProof="1">
              <a:solidFill>
                <a:schemeClr val="bg1"/>
              </a:solidFill>
            </a:endParaRPr>
          </a:p>
        </p:txBody>
      </p:sp>
      <p:sp>
        <p:nvSpPr>
          <p:cNvPr id="5" name="Text Box 19"/>
          <p:cNvSpPr txBox="1">
            <a:spLocks noChangeArrowheads="1"/>
          </p:cNvSpPr>
          <p:nvPr/>
        </p:nvSpPr>
        <p:spPr bwMode="auto">
          <a:xfrm>
            <a:off x="3150974" y="5122466"/>
            <a:ext cx="634975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r>
              <a:rPr lang="en-US" sz="2000" noProof="1">
                <a:solidFill>
                  <a:schemeClr val="bg1"/>
                </a:solidFill>
              </a:rPr>
              <a:t>A</a:t>
            </a:r>
            <a:r>
              <a:rPr lang="en-US" sz="2000" noProof="1" smtClean="0">
                <a:solidFill>
                  <a:schemeClr val="bg1"/>
                </a:solidFill>
              </a:rPr>
              <a:t>uthor</a:t>
            </a:r>
            <a:r>
              <a:rPr lang="en-US" sz="2000" noProof="1" smtClean="0">
                <a:solidFill>
                  <a:schemeClr val="bg1"/>
                </a:solidFill>
              </a:rPr>
              <a:t>: Zhou Yinan</a:t>
            </a:r>
          </a:p>
          <a:p>
            <a:r>
              <a:rPr lang="en-US" sz="2000" noProof="1">
                <a:solidFill>
                  <a:schemeClr val="bg1"/>
                </a:solidFill>
              </a:rPr>
              <a:t>S</a:t>
            </a:r>
            <a:r>
              <a:rPr lang="en-US" sz="2000" noProof="1" smtClean="0">
                <a:solidFill>
                  <a:schemeClr val="bg1"/>
                </a:solidFill>
              </a:rPr>
              <a:t>upervisor</a:t>
            </a:r>
            <a:r>
              <a:rPr lang="en-US" sz="2000" noProof="1" smtClean="0">
                <a:solidFill>
                  <a:schemeClr val="bg1"/>
                </a:solidFill>
              </a:rPr>
              <a:t>: Giacomo Boracchi</a:t>
            </a:r>
          </a:p>
          <a:p>
            <a:r>
              <a:rPr lang="en-US" sz="2000" noProof="1">
                <a:solidFill>
                  <a:schemeClr val="bg1"/>
                </a:solidFill>
              </a:rPr>
              <a:t>C</a:t>
            </a:r>
            <a:r>
              <a:rPr lang="en-US" sz="2000" noProof="1" smtClean="0">
                <a:solidFill>
                  <a:schemeClr val="bg1"/>
                </a:solidFill>
              </a:rPr>
              <a:t>o-supervisor</a:t>
            </a:r>
            <a:r>
              <a:rPr lang="en-US" sz="2000" noProof="1" smtClean="0">
                <a:solidFill>
                  <a:schemeClr val="bg1"/>
                </a:solidFill>
              </a:rPr>
              <a:t>: Diego Carrera</a:t>
            </a:r>
            <a:endParaRPr lang="en-US" sz="2000" noProof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413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 Baseline Approach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553" y="1700213"/>
            <a:ext cx="5334310" cy="316876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014" y="1256219"/>
            <a:ext cx="1851025" cy="186755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014" y="3657600"/>
            <a:ext cx="1967800" cy="194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991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Baseline Approach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2986088"/>
            <a:ext cx="8323726" cy="3140075"/>
          </a:xfrm>
        </p:spPr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Issues</a:t>
            </a:r>
          </a:p>
          <a:p>
            <a:endParaRPr lang="en-US" dirty="0" smtClean="0"/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Assume each sea lion lies in the center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 smtClean="0"/>
              <a:t>Assume each patch contains at most one sea lion</a:t>
            </a:r>
            <a:endParaRPr lang="en-US" dirty="0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180468"/>
              </p:ext>
            </p:extLst>
          </p:nvPr>
        </p:nvGraphicFramePr>
        <p:xfrm>
          <a:off x="457200" y="1753427"/>
          <a:ext cx="8323728" cy="775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7288"/>
                <a:gridCol w="1387288"/>
                <a:gridCol w="1387288"/>
                <a:gridCol w="1387288"/>
                <a:gridCol w="1387288"/>
                <a:gridCol w="1387288"/>
              </a:tblGrid>
              <a:tr h="3877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sea</a:t>
                      </a:r>
                      <a:r>
                        <a:rPr lang="en-US" sz="1400" baseline="0" dirty="0" smtClean="0"/>
                        <a:t> lion types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adult</a:t>
                      </a:r>
                      <a:r>
                        <a:rPr lang="en-US" sz="1400" baseline="0" dirty="0" smtClean="0"/>
                        <a:t> males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subadult</a:t>
                      </a:r>
                      <a:r>
                        <a:rPr lang="en-US" sz="1400" baseline="0" dirty="0" smtClean="0"/>
                        <a:t> males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adult</a:t>
                      </a:r>
                      <a:r>
                        <a:rPr lang="en-US" sz="1400" baseline="0" dirty="0" smtClean="0"/>
                        <a:t> females</a:t>
                      </a:r>
                      <a:endParaRPr 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juveniles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pups</a:t>
                      </a:r>
                      <a:endParaRPr lang="en-US" sz="1400" dirty="0"/>
                    </a:p>
                  </a:txBody>
                  <a:tcPr/>
                </a:tc>
              </a:tr>
              <a:tr h="38773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avg count</a:t>
                      </a:r>
                      <a:r>
                        <a:rPr lang="en-US" sz="1400" baseline="0" dirty="0" smtClean="0"/>
                        <a:t> error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25.77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40.98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7.53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199.75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314.83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947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Index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Problem 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Baseline Approach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Modified </a:t>
            </a:r>
            <a:r>
              <a:rPr lang="en-US" b="1" noProof="1" smtClean="0"/>
              <a:t>Count-ception</a:t>
            </a:r>
            <a:r>
              <a:rPr lang="en-US" b="1" dirty="0" smtClean="0"/>
              <a:t> Network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Conclusion and Improvements</a:t>
            </a:r>
          </a:p>
        </p:txBody>
      </p:sp>
    </p:spTree>
    <p:extLst>
      <p:ext uri="{BB962C8B-B14F-4D97-AF65-F5344CB8AC3E}">
        <p14:creationId xmlns:p14="http://schemas.microsoft.com/office/powerpoint/2010/main" val="28367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Modified Count-ception Network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Count-ception network</a:t>
            </a:r>
          </a:p>
          <a:p>
            <a:endParaRPr 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19" y="2682861"/>
            <a:ext cx="4718193" cy="206340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6714" y="1672155"/>
            <a:ext cx="3267856" cy="408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875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Modified Count-ception Network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6"/>
                </a:solidFill>
              </a:rPr>
              <a:t>Characteristics</a:t>
            </a:r>
          </a:p>
          <a:p>
            <a:endParaRPr lang="en-US" dirty="0" smtClean="0">
              <a:solidFill>
                <a:schemeClr val="accent6"/>
              </a:solidFill>
            </a:endParaRP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R</a:t>
            </a:r>
            <a:r>
              <a:rPr lang="en-US" dirty="0" smtClean="0"/>
              <a:t>egression network based on Inception module</a:t>
            </a:r>
          </a:p>
          <a:p>
            <a:pPr marL="342900" indent="-342900">
              <a:buFont typeface="Arial" charset="0"/>
              <a:buChar char="•"/>
            </a:pPr>
            <a:r>
              <a:rPr lang="en-US" dirty="0"/>
              <a:t>F</a:t>
            </a:r>
            <a:r>
              <a:rPr lang="en-US" dirty="0" smtClean="0"/>
              <a:t>ully convolutional network</a:t>
            </a:r>
          </a:p>
          <a:p>
            <a:pPr marL="1085850" lvl="1" indent="-342900">
              <a:buFont typeface="Arial" charset="0"/>
              <a:buChar char="•"/>
            </a:pPr>
            <a:r>
              <a:rPr lang="en-US" dirty="0" smtClean="0"/>
              <a:t>no fully connected layers</a:t>
            </a:r>
          </a:p>
          <a:p>
            <a:pPr marL="1085850" lvl="1" indent="-342900">
              <a:buFont typeface="Arial" charset="0"/>
              <a:buChar char="•"/>
            </a:pPr>
            <a:r>
              <a:rPr lang="en-US" dirty="0" smtClean="0"/>
              <a:t>no requirement of fixed input image size</a:t>
            </a:r>
          </a:p>
          <a:p>
            <a:pPr marL="1085850" lvl="1" indent="-342900">
              <a:buFont typeface="Arial" charset="0"/>
              <a:buChar char="•"/>
            </a:pPr>
            <a:r>
              <a:rPr lang="en-US" dirty="0" smtClean="0"/>
              <a:t>can be converted to fully connected layers back and forth</a:t>
            </a:r>
          </a:p>
          <a:p>
            <a:pPr marL="1085850" lvl="1" indent="-342900">
              <a:buFont typeface="Arial" charset="0"/>
              <a:buChar char="•"/>
            </a:pPr>
            <a:r>
              <a:rPr lang="en-US" dirty="0" smtClean="0"/>
              <a:t>train the network in a fully convolutional way is equivalent to mini-batch training, but a lot faster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31459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Modified Count-ception Network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199"/>
            <a:ext cx="8323726" cy="4525963"/>
          </a:xfrm>
        </p:spPr>
        <p:txBody>
          <a:bodyPr/>
          <a:lstStyle/>
          <a:p>
            <a:r>
              <a:rPr lang="en-US" dirty="0" smtClean="0"/>
              <a:t>Target map construction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521" y="2356622"/>
            <a:ext cx="5805107" cy="1992331"/>
          </a:xfrm>
          <a:prstGeom prst="rect">
            <a:avLst/>
          </a:prstGeom>
        </p:spPr>
      </p:pic>
      <p:sp>
        <p:nvSpPr>
          <p:cNvPr id="8" name="上弧形箭头 7"/>
          <p:cNvSpPr/>
          <p:nvPr/>
        </p:nvSpPr>
        <p:spPr>
          <a:xfrm>
            <a:off x="2217424" y="4448749"/>
            <a:ext cx="1947300" cy="528638"/>
          </a:xfrm>
          <a:prstGeom prst="curvedUpArrow">
            <a:avLst>
              <a:gd name="adj1" fmla="val 25000"/>
              <a:gd name="adj2" fmla="val 41776"/>
              <a:gd name="adj3" fmla="val 33108"/>
            </a:avLst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544711" y="5064606"/>
            <a:ext cx="12927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convolution</a:t>
            </a:r>
            <a:endParaRPr lang="en-US"/>
          </a:p>
        </p:txBody>
      </p:sp>
      <p:sp>
        <p:nvSpPr>
          <p:cNvPr id="11" name="文本框 10"/>
          <p:cNvSpPr txBox="1"/>
          <p:nvPr/>
        </p:nvSpPr>
        <p:spPr>
          <a:xfrm>
            <a:off x="6486525" y="3157538"/>
            <a:ext cx="2044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redundant counting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文本框 12"/>
              <p:cNvSpPr txBox="1"/>
              <p:nvPr/>
            </p:nvSpPr>
            <p:spPr>
              <a:xfrm>
                <a:off x="5520492" y="4796744"/>
                <a:ext cx="3010824" cy="53572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charset="0"/>
                        </a:rPr>
                        <m:t>#</m:t>
                      </m:r>
                      <m:r>
                        <a:rPr lang="en-US" b="0" i="1" smtClean="0">
                          <a:latin typeface="Cambria Math" charset="0"/>
                        </a:rPr>
                        <m:t>𝑐𝑜𝑢𝑛𝑡𝑠</m:t>
                      </m:r>
                      <m:r>
                        <a:rPr lang="en-US" b="0" i="1" smtClean="0">
                          <a:latin typeface="Cambria Math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charset="0"/>
                            </a:rPr>
                            <m:t>𝑠𝑢𝑚</m:t>
                          </m:r>
                          <m:d>
                            <m:dPr>
                              <m:ctrlPr>
                                <a:rPr lang="en-US" b="0" i="1" smtClean="0">
                                  <a:latin typeface="Cambria Math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charset="0"/>
                                </a:rPr>
                                <m:t>𝑡𝑎𝑟𝑔𝑒𝑡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 </m:t>
                              </m:r>
                              <m:r>
                                <a:rPr lang="en-US" b="0" i="1" smtClean="0">
                                  <a:latin typeface="Cambria Math" charset="0"/>
                                </a:rPr>
                                <m:t>𝑚𝑎𝑝</m:t>
                              </m:r>
                            </m:e>
                          </m:d>
                        </m:num>
                        <m:den>
                          <m:r>
                            <a:rPr lang="en-US" b="0" i="1" smtClean="0">
                              <a:latin typeface="Cambria Math" charset="0"/>
                            </a:rPr>
                            <m:t>𝑟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∗</m:t>
                          </m:r>
                          <m:r>
                            <a:rPr lang="en-US" b="0" i="1" smtClean="0">
                              <a:latin typeface="Cambria Math" charset="0"/>
                            </a:rPr>
                            <m:t>𝑟</m:t>
                          </m:r>
                        </m:den>
                      </m:f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文本框 1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20492" y="4796744"/>
                <a:ext cx="3010824" cy="535724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497406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Modified Count-ception Network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Append more convolution filters at the last layer</a:t>
            </a:r>
          </a:p>
          <a:p>
            <a:pPr marL="1200150" lvl="1" indent="-457200"/>
            <a:r>
              <a:rPr lang="en-US" dirty="0"/>
              <a:t>a</a:t>
            </a:r>
            <a:r>
              <a:rPr lang="en-US" dirty="0" smtClean="0"/>
              <a:t>dd classification functionality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Adjust </a:t>
            </a:r>
            <a:r>
              <a:rPr lang="en-US" b="1" dirty="0" smtClean="0"/>
              <a:t>receptive </a:t>
            </a:r>
            <a:r>
              <a:rPr lang="en-US" b="1" dirty="0" smtClean="0"/>
              <a:t>field size</a:t>
            </a:r>
          </a:p>
          <a:p>
            <a:pPr marL="1200150" lvl="1" indent="-457200"/>
            <a:r>
              <a:rPr lang="en-US" dirty="0" smtClean="0"/>
              <a:t>from 32x32 to 96x96</a:t>
            </a:r>
          </a:p>
          <a:p>
            <a:pPr marL="1200150" lvl="1" indent="-457200"/>
            <a:r>
              <a:rPr lang="en-US" dirty="0" smtClean="0"/>
              <a:t>big enough to cover each sea lion type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Insert weight balance layer</a:t>
            </a:r>
          </a:p>
          <a:p>
            <a:pPr marL="1200150" lvl="1" indent="-457200"/>
            <a:r>
              <a:rPr lang="en-US" dirty="0" smtClean="0"/>
              <a:t>deal with sparse object distribution</a:t>
            </a:r>
          </a:p>
          <a:p>
            <a:pPr marL="1200150" lvl="1" indent="-457200"/>
            <a:r>
              <a:rPr lang="en-US" dirty="0" smtClean="0"/>
              <a:t>deal with non-uniform sea lion type distribution</a:t>
            </a:r>
          </a:p>
        </p:txBody>
      </p:sp>
    </p:spTree>
    <p:extLst>
      <p:ext uri="{BB962C8B-B14F-4D97-AF65-F5344CB8AC3E}">
        <p14:creationId xmlns:p14="http://schemas.microsoft.com/office/powerpoint/2010/main" val="2040943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Modified Count-ception Network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 startAt="2"/>
            </a:pPr>
            <a:endParaRPr lang="en-US" altLang="zh-CN" b="1" dirty="0"/>
          </a:p>
          <a:p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034" y="3136436"/>
            <a:ext cx="6693108" cy="2434768"/>
          </a:xfrm>
          <a:prstGeom prst="rect">
            <a:avLst/>
          </a:prstGeom>
        </p:spPr>
      </p:pic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96814"/>
              </p:ext>
            </p:extLst>
          </p:nvPr>
        </p:nvGraphicFramePr>
        <p:xfrm>
          <a:off x="457200" y="1600200"/>
          <a:ext cx="808138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6898"/>
                <a:gridCol w="1346898"/>
                <a:gridCol w="1346898"/>
                <a:gridCol w="1346898"/>
                <a:gridCol w="1346898"/>
                <a:gridCol w="134689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sea</a:t>
                      </a:r>
                      <a:r>
                        <a:rPr lang="en-US" sz="1400" baseline="0" dirty="0" smtClean="0"/>
                        <a:t> lion types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adult</a:t>
                      </a:r>
                      <a:r>
                        <a:rPr lang="en-US" sz="1400" baseline="0" dirty="0" smtClean="0"/>
                        <a:t> males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subadult</a:t>
                      </a:r>
                      <a:r>
                        <a:rPr lang="en-US" sz="1400" baseline="0" dirty="0" smtClean="0"/>
                        <a:t> males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adult</a:t>
                      </a:r>
                      <a:r>
                        <a:rPr lang="en-US" sz="1400" baseline="0" dirty="0" smtClean="0"/>
                        <a:t> females</a:t>
                      </a:r>
                      <a:endParaRPr lang="en-US" sz="14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juveniles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pups</a:t>
                      </a:r>
                      <a:endParaRPr lang="en-US" sz="1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avg count</a:t>
                      </a:r>
                      <a:r>
                        <a:rPr lang="en-US" sz="1400" baseline="0" dirty="0" smtClean="0"/>
                        <a:t> error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47.0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6.3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40.0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21.3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/>
                        <a:t>35.8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067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Modified </a:t>
            </a:r>
            <a:r>
              <a:rPr lang="en-US" altLang="zh-CN" dirty="0"/>
              <a:t>Count-ception </a:t>
            </a:r>
            <a:r>
              <a:rPr lang="en-US" altLang="zh-CN" dirty="0" smtClean="0"/>
              <a:t>Network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035" y="3835279"/>
            <a:ext cx="7600013" cy="231106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345590" y="2414739"/>
            <a:ext cx="16296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Arial" charset="0"/>
                <a:ea typeface="Arial" charset="0"/>
                <a:cs typeface="Arial" charset="0"/>
              </a:rPr>
              <a:t>FP is an issue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0980" y="1673848"/>
            <a:ext cx="2760830" cy="185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73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Index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Problem 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Baseline Approach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Modified </a:t>
            </a:r>
            <a:r>
              <a:rPr lang="en-US" noProof="1" smtClean="0"/>
              <a:t>Count-ception</a:t>
            </a:r>
            <a:r>
              <a:rPr lang="en-US" dirty="0" smtClean="0"/>
              <a:t> Network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Conclusion and Improvements</a:t>
            </a:r>
          </a:p>
        </p:txBody>
      </p:sp>
    </p:spTree>
    <p:extLst>
      <p:ext uri="{BB962C8B-B14F-4D97-AF65-F5344CB8AC3E}">
        <p14:creationId xmlns:p14="http://schemas.microsoft.com/office/powerpoint/2010/main" val="106894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Index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Problem 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Baseline Approach</a:t>
            </a: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Modified </a:t>
            </a:r>
            <a:r>
              <a:rPr lang="en-US" noProof="1" smtClean="0"/>
              <a:t>Count-ception</a:t>
            </a:r>
            <a:r>
              <a:rPr lang="en-US" dirty="0" smtClean="0"/>
              <a:t> Network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Conclusion and Improvements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Modified Count-ception network works better than baseline approach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/>
              <a:t>Train the network in fully convolutional manner has the following benefits:</a:t>
            </a:r>
          </a:p>
          <a:p>
            <a:pPr marL="1200150" lvl="1" indent="-457200"/>
            <a:r>
              <a:rPr lang="en-US" dirty="0"/>
              <a:t>a</a:t>
            </a:r>
            <a:r>
              <a:rPr lang="en-US" dirty="0" smtClean="0"/>
              <a:t>ble to do training with few training data</a:t>
            </a:r>
          </a:p>
          <a:p>
            <a:pPr marL="1200150" lvl="1" indent="-457200"/>
            <a:r>
              <a:rPr lang="en-US" dirty="0"/>
              <a:t>a</a:t>
            </a:r>
            <a:r>
              <a:rPr lang="en-US" dirty="0" smtClean="0"/>
              <a:t>ble to deal with sparse training when weight </a:t>
            </a:r>
            <a:r>
              <a:rPr lang="en-US" dirty="0" smtClean="0"/>
              <a:t>balance </a:t>
            </a:r>
            <a:r>
              <a:rPr lang="en-US" dirty="0" smtClean="0"/>
              <a:t>layer is used</a:t>
            </a:r>
          </a:p>
          <a:p>
            <a:pPr marL="1200150" lvl="1" indent="-457200"/>
            <a:r>
              <a:rPr lang="en-US" dirty="0" smtClean="0"/>
              <a:t>suits </a:t>
            </a:r>
            <a:r>
              <a:rPr lang="en-US" dirty="0" smtClean="0"/>
              <a:t>for objects counting which are close to each other</a:t>
            </a:r>
            <a:endParaRPr lang="en-US" dirty="0" smtClean="0"/>
          </a:p>
          <a:p>
            <a:pPr marL="1200150" lvl="1" indent="-457200"/>
            <a:r>
              <a:rPr lang="en-US" dirty="0" smtClean="0"/>
              <a:t>a lot faster than equivalent batch-wise training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>
                <a:solidFill>
                  <a:schemeClr val="accent2"/>
                </a:solidFill>
              </a:rPr>
              <a:t>Complex backgrounds </a:t>
            </a:r>
            <a:r>
              <a:rPr lang="en-US" altLang="zh-CN" b="1" dirty="0" smtClean="0">
                <a:solidFill>
                  <a:schemeClr val="accent2"/>
                </a:solidFill>
              </a:rPr>
              <a:t>and </a:t>
            </a:r>
            <a:r>
              <a:rPr lang="en-US" b="1" dirty="0" smtClean="0">
                <a:solidFill>
                  <a:schemeClr val="accent2"/>
                </a:solidFill>
              </a:rPr>
              <a:t>FP is </a:t>
            </a:r>
            <a:r>
              <a:rPr lang="en-US" b="1" dirty="0" smtClean="0">
                <a:solidFill>
                  <a:schemeClr val="accent2"/>
                </a:solidFill>
              </a:rPr>
              <a:t>a problem</a:t>
            </a:r>
            <a:endParaRPr lang="en-US" b="1" dirty="0" smtClean="0">
              <a:solidFill>
                <a:schemeClr val="accent2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b="1" dirty="0" smtClean="0">
                <a:solidFill>
                  <a:schemeClr val="accent2"/>
                </a:solidFill>
              </a:rPr>
              <a:t>Memory consumption is an issue</a:t>
            </a:r>
          </a:p>
          <a:p>
            <a:pPr marL="457200" indent="-457200">
              <a:buFont typeface="+mj-lt"/>
              <a:buAutoNum type="arabicPeriod"/>
            </a:pPr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00193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r>
              <a:rPr lang="en-US" dirty="0" smtClean="0">
                <a:solidFill>
                  <a:schemeClr val="accent2"/>
                </a:solidFill>
              </a:rPr>
              <a:t>Challenge solutions: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Tiny similar objects in complex backgrounds</a:t>
            </a:r>
          </a:p>
          <a:p>
            <a:pPr marL="1200150" lvl="1" indent="-457200"/>
            <a:r>
              <a:rPr lang="en-US" altLang="zh-CN" dirty="0" smtClean="0"/>
              <a:t>inherent difficulty 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Not so much training info provided, only center dots in the </a:t>
            </a:r>
            <a:r>
              <a:rPr lang="en-US" altLang="zh-CN" dirty="0" smtClean="0"/>
              <a:t>object</a:t>
            </a:r>
          </a:p>
          <a:p>
            <a:pPr marL="1200150" lvl="1" indent="-457200"/>
            <a:r>
              <a:rPr lang="en-US" altLang="zh-CN" dirty="0" smtClean="0"/>
              <a:t>train the network in fully convolutional manner which implicitly creates highly overlapping patches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High resolution images causing memory </a:t>
            </a:r>
            <a:r>
              <a:rPr lang="en-US" altLang="zh-CN" dirty="0" smtClean="0"/>
              <a:t>issue</a:t>
            </a:r>
          </a:p>
          <a:p>
            <a:pPr marL="1200150" lvl="1" indent="-457200"/>
            <a:r>
              <a:rPr lang="en-US" altLang="zh-CN" dirty="0" smtClean="0"/>
              <a:t>each image is separated into 25 parts</a:t>
            </a:r>
            <a:endParaRPr lang="en-US" altLang="zh-CN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Unbalanced sea lion type </a:t>
            </a:r>
            <a:r>
              <a:rPr lang="en-US" altLang="zh-CN" dirty="0" smtClean="0"/>
              <a:t>distribution</a:t>
            </a:r>
          </a:p>
          <a:p>
            <a:pPr marL="1200150" lvl="1" indent="-457200"/>
            <a:r>
              <a:rPr lang="en-US" altLang="zh-CN" dirty="0" smtClean="0"/>
              <a:t>weight balance layer</a:t>
            </a:r>
            <a:endParaRPr lang="en-US" altLang="zh-CN" dirty="0"/>
          </a:p>
          <a:p>
            <a:pPr marL="457200" marR="0" lvl="0" indent="-45720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None/>
              <a:tabLst/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579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Further Improvements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High GPU memory to avoid image separation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More complex Count-ception architecture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Spatial correlation in heat maps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408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331" y="392288"/>
            <a:ext cx="3084576" cy="1301496"/>
          </a:xfrm>
          <a:prstGeom prst="rect">
            <a:avLst/>
          </a:prstGeom>
        </p:spPr>
      </p:pic>
      <p:sp>
        <p:nvSpPr>
          <p:cNvPr id="8" name="Text Box 20"/>
          <p:cNvSpPr txBox="1">
            <a:spLocks noChangeArrowheads="1"/>
          </p:cNvSpPr>
          <p:nvPr/>
        </p:nvSpPr>
        <p:spPr bwMode="auto">
          <a:xfrm>
            <a:off x="1211719" y="3894719"/>
            <a:ext cx="6781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lvl="0" algn="ctr" defTabSz="914400" eaLnBrk="0" fontAlgn="base" hangingPunct="0">
              <a:spcBef>
                <a:spcPct val="20000"/>
              </a:spcBef>
              <a:spcAft>
                <a:spcPct val="0"/>
              </a:spcAft>
              <a:buClr>
                <a:prstClr val="white"/>
              </a:buClr>
              <a:defRPr/>
            </a:pPr>
            <a:r>
              <a:rPr lang="it-IT" sz="3200" kern="0" smtClean="0">
                <a:solidFill>
                  <a:prstClr val="white"/>
                </a:solidFill>
                <a:ea typeface="ＭＳ Ｐゴシック" charset="-128"/>
                <a:cs typeface="ＭＳ Ｐゴシック" charset="-128"/>
              </a:rPr>
              <a:t>Q&amp;A</a:t>
            </a:r>
            <a:endParaRPr lang="it-IT" sz="1600" b="0" dirty="0">
              <a:solidFill>
                <a:schemeClr val="bg1"/>
              </a:solidFill>
            </a:endParaRPr>
          </a:p>
        </p:txBody>
      </p:sp>
      <p:sp>
        <p:nvSpPr>
          <p:cNvPr id="5" name="Text Box 20"/>
          <p:cNvSpPr txBox="1">
            <a:spLocks noChangeArrowheads="1"/>
          </p:cNvSpPr>
          <p:nvPr/>
        </p:nvSpPr>
        <p:spPr bwMode="auto">
          <a:xfrm>
            <a:off x="1211719" y="2827919"/>
            <a:ext cx="6781800" cy="4924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lvl="0" algn="ctr" defTabSz="914400" eaLnBrk="0" fontAlgn="base" hangingPunct="0">
              <a:spcBef>
                <a:spcPct val="20000"/>
              </a:spcBef>
              <a:spcAft>
                <a:spcPct val="0"/>
              </a:spcAft>
              <a:buClr>
                <a:prstClr val="white"/>
              </a:buClr>
              <a:defRPr/>
            </a:pPr>
            <a:r>
              <a:rPr lang="en-US" sz="3200" kern="0" dirty="0" smtClean="0">
                <a:solidFill>
                  <a:prstClr val="white"/>
                </a:solidFill>
                <a:ea typeface="ＭＳ Ｐゴシック" charset="-128"/>
                <a:cs typeface="ＭＳ Ｐゴシック" charset="-128"/>
              </a:rPr>
              <a:t>Thanks</a:t>
            </a:r>
            <a:endParaRPr lang="en-US" sz="16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7399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Index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b="1" dirty="0"/>
              <a:t>Problem 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Baseline Approach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Modified </a:t>
            </a:r>
            <a:r>
              <a:rPr lang="en-US" altLang="zh-CN" noProof="1"/>
              <a:t>Count-ception</a:t>
            </a:r>
            <a:r>
              <a:rPr lang="en-US" altLang="zh-CN" dirty="0"/>
              <a:t> Network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dirty="0"/>
              <a:t>Conclusion and Improvements</a:t>
            </a:r>
          </a:p>
        </p:txBody>
      </p:sp>
    </p:spTree>
    <p:extLst>
      <p:ext uri="{BB962C8B-B14F-4D97-AF65-F5344CB8AC3E}">
        <p14:creationId xmlns:p14="http://schemas.microsoft.com/office/powerpoint/2010/main" val="1466029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Problem Formation</a:t>
            </a:r>
            <a:endParaRPr 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Problem</a:t>
            </a:r>
            <a:r>
              <a:rPr lang="en-US" dirty="0" smtClean="0"/>
              <a:t>: five types of sea lions in high resolution images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Goal</a:t>
            </a:r>
            <a:r>
              <a:rPr lang="en-US" dirty="0" smtClean="0"/>
              <a:t>: </a:t>
            </a:r>
            <a:r>
              <a:rPr lang="en-US" altLang="zh-CN" dirty="0" smtClean="0"/>
              <a:t>estimate </a:t>
            </a:r>
            <a:r>
              <a:rPr lang="en-US" altLang="zh-CN" dirty="0"/>
              <a:t>the number of each type of sea </a:t>
            </a:r>
            <a:r>
              <a:rPr lang="en-US" altLang="zh-CN" dirty="0" smtClean="0"/>
              <a:t>lion in testing images</a:t>
            </a:r>
          </a:p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Thesis</a:t>
            </a:r>
            <a:r>
              <a:rPr lang="en-US" dirty="0" smtClean="0"/>
              <a:t>: object classification + object counting with deep learning architecture</a:t>
            </a:r>
          </a:p>
          <a:p>
            <a:pPr marL="342900" indent="-342900">
              <a:buFont typeface="Arial" charset="0"/>
              <a:buChar char="•"/>
            </a:pPr>
            <a:r>
              <a:rPr lang="en-US" b="1" dirty="0" smtClean="0"/>
              <a:t>Usage</a:t>
            </a:r>
            <a:r>
              <a:rPr lang="en-US" dirty="0" smtClean="0"/>
              <a:t>: automate preliminary information gathering for various researches, for example endangered animal protection, biological imaging analysis, surveillance...</a:t>
            </a:r>
            <a:endParaRPr lang="en-US" dirty="0"/>
          </a:p>
          <a:p>
            <a:pPr marL="342900" indent="-342900">
              <a:buFont typeface="Arial" charset="0"/>
              <a:buChar char="•"/>
            </a:pPr>
            <a:endParaRPr lang="en-US" dirty="0" smtClean="0"/>
          </a:p>
          <a:p>
            <a:pPr marL="342900" indent="-342900">
              <a:buFont typeface="Arial" charset="0"/>
              <a:buChar char="•"/>
            </a:pP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1613" y="221360"/>
            <a:ext cx="1286256" cy="1286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613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 Formation</a:t>
            </a:r>
            <a:endParaRPr lang="en-US" dirty="0"/>
          </a:p>
        </p:txBody>
      </p:sp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300"/>
            <a:ext cx="9144000" cy="6972300"/>
          </a:xfrm>
        </p:spPr>
      </p:pic>
      <p:sp>
        <p:nvSpPr>
          <p:cNvPr id="5" name="文本框 4"/>
          <p:cNvSpPr txBox="1"/>
          <p:nvPr/>
        </p:nvSpPr>
        <p:spPr>
          <a:xfrm>
            <a:off x="288521" y="240902"/>
            <a:ext cx="2234907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adult males = 2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subadult males = 5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adult females = 20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juveniles = 18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pups = 0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88521" y="2164456"/>
            <a:ext cx="28852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totally 947 images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each image of size 4k x 3k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>
                <a:solidFill>
                  <a:schemeClr val="bg1"/>
                </a:solidFill>
              </a:rPr>
              <a:t>training 763, testing 184</a:t>
            </a:r>
          </a:p>
        </p:txBody>
      </p:sp>
    </p:spTree>
    <p:extLst>
      <p:ext uri="{BB962C8B-B14F-4D97-AF65-F5344CB8AC3E}">
        <p14:creationId xmlns:p14="http://schemas.microsoft.com/office/powerpoint/2010/main" val="15266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Problem Formation</a:t>
            </a:r>
            <a:endParaRPr lang="en-US" dirty="0"/>
          </a:p>
        </p:txBody>
      </p:sp>
      <p:pic>
        <p:nvPicPr>
          <p:cNvPr id="4" name="内容占位符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302" y="1800225"/>
            <a:ext cx="3538800" cy="25812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787" y="1800225"/>
            <a:ext cx="3535122" cy="25812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457326" y="4657725"/>
            <a:ext cx="1510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original image</a:t>
            </a:r>
            <a:endParaRPr lang="en-US"/>
          </a:p>
        </p:txBody>
      </p:sp>
      <p:sp>
        <p:nvSpPr>
          <p:cNvPr id="7" name="文本框 6"/>
          <p:cNvSpPr txBox="1"/>
          <p:nvPr/>
        </p:nvSpPr>
        <p:spPr>
          <a:xfrm>
            <a:off x="5755138" y="4657725"/>
            <a:ext cx="1635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dot </a:t>
            </a:r>
            <a:r>
              <a:rPr lang="en-US" smtClean="0"/>
              <a:t>label image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112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Problem Formation</a:t>
            </a:r>
            <a:endParaRPr lang="en-US" sz="36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/>
          <a:lstStyle/>
          <a:p>
            <a:r>
              <a:rPr lang="en-US" dirty="0" smtClean="0">
                <a:solidFill>
                  <a:schemeClr val="accent2"/>
                </a:solidFill>
              </a:rPr>
              <a:t>Challenges:</a:t>
            </a:r>
          </a:p>
          <a:p>
            <a:endParaRPr lang="en-US" dirty="0" smtClean="0">
              <a:solidFill>
                <a:schemeClr val="accent2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Tiny similar objects in complex backgrounds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Not so much training info provided, only center dots in the object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High resolution images causing memory issue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Unbalanced sea lion type distribution</a:t>
            </a:r>
          </a:p>
        </p:txBody>
      </p:sp>
    </p:spTree>
    <p:extLst>
      <p:ext uri="{BB962C8B-B14F-4D97-AF65-F5344CB8AC3E}">
        <p14:creationId xmlns:p14="http://schemas.microsoft.com/office/powerpoint/2010/main" val="179854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Index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Problem Formation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CN" b="1" dirty="0" smtClean="0"/>
              <a:t>A</a:t>
            </a:r>
            <a:r>
              <a:rPr lang="zh-CN" altLang="en-US" b="1" dirty="0" smtClean="0"/>
              <a:t> </a:t>
            </a:r>
            <a:r>
              <a:rPr lang="en-US" altLang="zh-CN" b="1" dirty="0" smtClean="0"/>
              <a:t>Baseline Approach</a:t>
            </a:r>
            <a:endParaRPr lang="en-US" b="1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Modified </a:t>
            </a:r>
            <a:r>
              <a:rPr lang="en-US" noProof="1" smtClean="0"/>
              <a:t>Count-ception</a:t>
            </a:r>
            <a:r>
              <a:rPr lang="en-US" dirty="0" smtClean="0"/>
              <a:t> Network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Conclusion and Improvements</a:t>
            </a:r>
          </a:p>
        </p:txBody>
      </p:sp>
    </p:spTree>
    <p:extLst>
      <p:ext uri="{BB962C8B-B14F-4D97-AF65-F5344CB8AC3E}">
        <p14:creationId xmlns:p14="http://schemas.microsoft.com/office/powerpoint/2010/main" val="1633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Baseline Approach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Patch extraction with convolutional neural network (CNN)</a:t>
            </a:r>
          </a:p>
          <a:p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Blob detection to get color dot coordinates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Patch extraction from original images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Build CNN to learn to classify patch: 5 sea lion types + background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To make inference, first separate testing image into non-overlapping patches, then sum up all the classification results to generate estimated counts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3764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1190</TotalTime>
  <Words>621</Words>
  <Application>Microsoft Macintosh PowerPoint</Application>
  <PresentationFormat>全屏显示(4:3)</PresentationFormat>
  <Paragraphs>143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1" baseType="lpstr">
      <vt:lpstr>Calibri</vt:lpstr>
      <vt:lpstr>Cambria Math</vt:lpstr>
      <vt:lpstr>DengXian</vt:lpstr>
      <vt:lpstr>ＭＳ Ｐゴシック</vt:lpstr>
      <vt:lpstr>Wingdings</vt:lpstr>
      <vt:lpstr>宋体</vt:lpstr>
      <vt:lpstr>Arial</vt:lpstr>
      <vt:lpstr>POLI</vt:lpstr>
      <vt:lpstr>PowerPoint 演示文稿</vt:lpstr>
      <vt:lpstr>Index</vt:lpstr>
      <vt:lpstr>Index</vt:lpstr>
      <vt:lpstr>Problem Formation</vt:lpstr>
      <vt:lpstr>Problem Formation</vt:lpstr>
      <vt:lpstr>Problem Formation</vt:lpstr>
      <vt:lpstr>Problem Formation</vt:lpstr>
      <vt:lpstr>Index</vt:lpstr>
      <vt:lpstr>A Baseline Approach</vt:lpstr>
      <vt:lpstr>A Baseline Approach</vt:lpstr>
      <vt:lpstr>A Baseline Approach</vt:lpstr>
      <vt:lpstr>Index</vt:lpstr>
      <vt:lpstr>Modified Count-ception Network</vt:lpstr>
      <vt:lpstr>Modified Count-ception Network</vt:lpstr>
      <vt:lpstr>Modified Count-ception Network</vt:lpstr>
      <vt:lpstr>Modified Count-ception Network</vt:lpstr>
      <vt:lpstr>Modified Count-ception Network</vt:lpstr>
      <vt:lpstr>Modified Count-ception Network</vt:lpstr>
      <vt:lpstr>Index</vt:lpstr>
      <vt:lpstr>Conclusions</vt:lpstr>
      <vt:lpstr>Conclusions</vt:lpstr>
      <vt:lpstr>Further Improvements</vt:lpstr>
      <vt:lpstr>PowerPoint 演示文稿</vt:lpstr>
    </vt:vector>
  </TitlesOfParts>
  <Company>Area Servizi ICT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Alessandro Colleoni</dc:creator>
  <cp:lastModifiedBy>Yinan Zhou</cp:lastModifiedBy>
  <cp:revision>226</cp:revision>
  <dcterms:created xsi:type="dcterms:W3CDTF">2015-05-26T12:27:57Z</dcterms:created>
  <dcterms:modified xsi:type="dcterms:W3CDTF">2018-12-11T10:04:12Z</dcterms:modified>
</cp:coreProperties>
</file>